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537" r:id="rId2"/>
    <p:sldId id="761" r:id="rId3"/>
    <p:sldId id="763" r:id="rId4"/>
    <p:sldId id="772" r:id="rId5"/>
    <p:sldId id="550" r:id="rId6"/>
    <p:sldId id="773" r:id="rId7"/>
    <p:sldId id="774" r:id="rId8"/>
    <p:sldId id="778" r:id="rId9"/>
    <p:sldId id="776" r:id="rId10"/>
    <p:sldId id="777" r:id="rId11"/>
    <p:sldId id="779" r:id="rId12"/>
    <p:sldId id="780" r:id="rId13"/>
    <p:sldId id="781" r:id="rId14"/>
    <p:sldId id="782" r:id="rId15"/>
    <p:sldId id="783" r:id="rId16"/>
    <p:sldId id="784" r:id="rId17"/>
    <p:sldId id="785" r:id="rId18"/>
    <p:sldId id="786" r:id="rId19"/>
    <p:sldId id="787" r:id="rId20"/>
    <p:sldId id="788" r:id="rId21"/>
    <p:sldId id="789" r:id="rId22"/>
    <p:sldId id="790" r:id="rId23"/>
    <p:sldId id="791" r:id="rId24"/>
    <p:sldId id="792" r:id="rId25"/>
    <p:sldId id="793" r:id="rId26"/>
    <p:sldId id="794" r:id="rId27"/>
    <p:sldId id="795" r:id="rId28"/>
    <p:sldId id="797" r:id="rId29"/>
    <p:sldId id="796" r:id="rId30"/>
    <p:sldId id="798" r:id="rId31"/>
    <p:sldId id="799" r:id="rId32"/>
    <p:sldId id="800" r:id="rId33"/>
    <p:sldId id="801" r:id="rId34"/>
    <p:sldId id="802" r:id="rId35"/>
    <p:sldId id="803" r:id="rId36"/>
    <p:sldId id="804" r:id="rId37"/>
    <p:sldId id="805" r:id="rId38"/>
    <p:sldId id="806" r:id="rId39"/>
    <p:sldId id="807" r:id="rId40"/>
    <p:sldId id="808" r:id="rId41"/>
    <p:sldId id="809" r:id="rId42"/>
    <p:sldId id="53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Pacheco" initials="JP" lastIdx="1" clrIdx="0">
    <p:extLst>
      <p:ext uri="{19B8F6BF-5375-455C-9EA6-DF929625EA0E}">
        <p15:presenceInfo xmlns:p15="http://schemas.microsoft.com/office/powerpoint/2012/main" userId="2adb424c8c18a4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CDE5"/>
    <a:srgbClr val="DEDF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29" autoAdjust="0"/>
    <p:restoredTop sz="94660"/>
  </p:normalViewPr>
  <p:slideViewPr>
    <p:cSldViewPr snapToGrid="0">
      <p:cViewPr varScale="1">
        <p:scale>
          <a:sx n="171" d="100"/>
          <a:sy n="171" d="100"/>
        </p:scale>
        <p:origin x="18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7709B-5F63-4B47-BC0C-7A17354DE88A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22280-ED68-4F1C-B3A3-D6B5FF8A8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57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35200"/>
            <a:ext cx="12192000" cy="1207030"/>
          </a:xfrm>
          <a:solidFill>
            <a:srgbClr val="B9CDE5"/>
          </a:solidFill>
        </p:spPr>
        <p:txBody>
          <a:bodyPr anchor="ctr" anchorCtr="0">
            <a:normAutofit/>
          </a:bodyPr>
          <a:lstStyle>
            <a:lvl1pPr algn="ctr">
              <a:defRPr sz="5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8292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90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8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1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94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4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855" y="1163782"/>
            <a:ext cx="5751945" cy="5013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163782"/>
            <a:ext cx="5751945" cy="50131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5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856" y="1145454"/>
            <a:ext cx="57297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856" y="1969366"/>
            <a:ext cx="5729720" cy="4172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145454"/>
            <a:ext cx="575194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1969366"/>
            <a:ext cx="5751945" cy="41728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28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1897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5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2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1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81891"/>
          </a:xfrm>
          <a:prstGeom prst="rect">
            <a:avLst/>
          </a:prstGeom>
          <a:solidFill>
            <a:srgbClr val="B9CDE5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855" y="1108364"/>
            <a:ext cx="11656290" cy="506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785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1EA0C-3452-4DFA-8887-4C0D34245AF8}" type="datetimeFigureOut">
              <a:rPr lang="en-US" smtClean="0"/>
              <a:t>2/12/26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094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30F04-0F45-4262-AA93-63C012A5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8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48430"/>
            <a:ext cx="12192000" cy="1180570"/>
          </a:xfrm>
        </p:spPr>
        <p:txBody>
          <a:bodyPr>
            <a:normAutofit/>
          </a:bodyPr>
          <a:lstStyle/>
          <a:p>
            <a:r>
              <a:rPr lang="en-US" sz="4000" dirty="0"/>
              <a:t>The Principles of Diffusion Models:</a:t>
            </a:r>
            <a:br>
              <a:rPr lang="en-US" sz="4000" dirty="0"/>
            </a:br>
            <a:r>
              <a:rPr lang="en-US" sz="3100" dirty="0"/>
              <a:t>From Origins to Advances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9830"/>
            <a:ext cx="9144000" cy="2183151"/>
          </a:xfrm>
        </p:spPr>
        <p:txBody>
          <a:bodyPr>
            <a:normAutofit/>
          </a:bodyPr>
          <a:lstStyle/>
          <a:p>
            <a:r>
              <a:rPr lang="en-US" sz="3200" b="1" dirty="0"/>
              <a:t>Chapter 2</a:t>
            </a:r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Jason Pacheco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2" y="198950"/>
            <a:ext cx="40195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14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30F1-8FCB-8789-DB10-3A1298FCF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Information-Theoretic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E4254-D896-CA24-EAEE-97165DF83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 Recall that MLE corresponds to KL-divergence minimization: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Measures how well model matches data generating distribution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Consider two joint distributions: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Comparing these yields the inequality: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682D13-3C91-8ED0-CBA1-C0E2BC71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607" y="1540564"/>
            <a:ext cx="3246786" cy="695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726833-0839-C129-FFA2-64BC96193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21" y="3429000"/>
            <a:ext cx="9349948" cy="1856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78DC5F-F902-5FFE-41E9-A710E1EDB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488" y="5886017"/>
            <a:ext cx="8829563" cy="58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8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C245-71B2-B764-8952-689217FB6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Information-Theoretic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D4B81-37D9-05A5-1305-CC499CF3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787" y="1322027"/>
            <a:ext cx="8046426" cy="46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FE80C-F8BC-90D8-2C4D-766DA7FA8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Information-Theoretic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0CFE6-15F2-3250-D137-6FAABBBA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4"/>
            <a:ext cx="11656290" cy="501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Recall,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1FDFA-B781-1752-9B9E-602E6BB08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843" y="1814581"/>
            <a:ext cx="5964857" cy="800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C0E93-634A-B365-BE08-C63C88F7D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0" y="1814581"/>
            <a:ext cx="5204243" cy="440359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8BD6E29-B9E0-BBFA-EC44-D76BC5617DA0}"/>
              </a:ext>
            </a:extLst>
          </p:cNvPr>
          <p:cNvSpPr/>
          <p:nvPr/>
        </p:nvSpPr>
        <p:spPr>
          <a:xfrm rot="13978534">
            <a:off x="9716678" y="2875119"/>
            <a:ext cx="1003852" cy="2186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ED9A5-C9F9-E342-EBB1-B65C553EB530}"/>
              </a:ext>
            </a:extLst>
          </p:cNvPr>
          <p:cNvSpPr txBox="1"/>
          <p:nvPr/>
        </p:nvSpPr>
        <p:spPr>
          <a:xfrm>
            <a:off x="9521687" y="335366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Nonnegative.  This is</a:t>
            </a:r>
            <a:br>
              <a:rPr lang="en-US" b="1" dirty="0"/>
            </a:br>
            <a:r>
              <a:rPr lang="en-US" b="1" dirty="0"/>
              <a:t>our ELBO gap.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AAF753-B7CA-BF20-E31F-0C1F202682A7}"/>
              </a:ext>
            </a:extLst>
          </p:cNvPr>
          <p:cNvSpPr txBox="1">
            <a:spLocks/>
          </p:cNvSpPr>
          <p:nvPr/>
        </p:nvSpPr>
        <p:spPr>
          <a:xfrm>
            <a:off x="267855" y="2867590"/>
            <a:ext cx="11656290" cy="50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So,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86FE9-98CD-C9C3-FC08-5A13691C9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871" y="3387800"/>
            <a:ext cx="7745896" cy="62174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2185AC-054E-28C4-FE7D-7DDD5748647C}"/>
              </a:ext>
            </a:extLst>
          </p:cNvPr>
          <p:cNvSpPr txBox="1">
            <a:spLocks/>
          </p:cNvSpPr>
          <p:nvPr/>
        </p:nvSpPr>
        <p:spPr>
          <a:xfrm>
            <a:off x="267855" y="4341917"/>
            <a:ext cx="11656290" cy="2131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800" dirty="0"/>
              <a:t> Inference error is gap between log-likelihood and ELBO.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Maximizing ELBO is the same as minimizing inference error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Ensures training minimizes meaningful part of bound (???)</a:t>
            </a:r>
          </a:p>
        </p:txBody>
      </p:sp>
    </p:spTree>
    <p:extLst>
      <p:ext uri="{BB962C8B-B14F-4D97-AF65-F5344CB8AC3E}">
        <p14:creationId xmlns:p14="http://schemas.microsoft.com/office/powerpoint/2010/main" val="181515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B742F-393D-4EE5-ACE8-CD1F14D50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Gaussian VAE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CBB74-3C7D-840F-1383-7D2D8DA91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4"/>
            <a:ext cx="11656290" cy="581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Things simplify when we assume Gaussian distributions,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85A62-5807-8797-3362-FE4880330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6" y="1883918"/>
            <a:ext cx="5504165" cy="665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E8D657-DA96-F223-429B-CD057804A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714" y="1844161"/>
            <a:ext cx="4198526" cy="66562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32961E-47FB-1FC3-E951-3611094A2BEF}"/>
              </a:ext>
            </a:extLst>
          </p:cNvPr>
          <p:cNvSpPr txBox="1">
            <a:spLocks/>
          </p:cNvSpPr>
          <p:nvPr/>
        </p:nvSpPr>
        <p:spPr>
          <a:xfrm>
            <a:off x="267855" y="2847712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ELBO reduces to,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5D6F0B-697E-B6FC-3A96-AAD60354B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311" y="3508514"/>
            <a:ext cx="8529378" cy="9740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6C97DF-8B41-8333-52D8-30D102F026D4}"/>
              </a:ext>
            </a:extLst>
          </p:cNvPr>
          <p:cNvSpPr txBox="1">
            <a:spLocks/>
          </p:cNvSpPr>
          <p:nvPr/>
        </p:nvSpPr>
        <p:spPr>
          <a:xfrm>
            <a:off x="1530626" y="4840356"/>
            <a:ext cx="9130748" cy="1152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This is just a regularized version of the standard autoencoder L2 reconstruction loss.</a:t>
            </a:r>
          </a:p>
        </p:txBody>
      </p:sp>
    </p:spTree>
    <p:extLst>
      <p:ext uri="{BB962C8B-B14F-4D97-AF65-F5344CB8AC3E}">
        <p14:creationId xmlns:p14="http://schemas.microsoft.com/office/powerpoint/2010/main" val="160896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BA85-D176-E032-0DFE-151C867A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Drawbacks of Standard VAE: Blurry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D1545-F170-558C-FBC2-93BF67EBF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2902226"/>
            <a:ext cx="11656290" cy="581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Consider a fixed encoder </a:t>
            </a:r>
            <a:r>
              <a:rPr lang="en-US" sz="2800" dirty="0" err="1"/>
              <a:t>q</a:t>
            </a:r>
            <a:r>
              <a:rPr lang="en-US" sz="2800" baseline="-25000" dirty="0" err="1"/>
              <a:t>enc</a:t>
            </a:r>
            <a:r>
              <a:rPr lang="en-US" sz="2800" dirty="0"/>
              <a:t>(</a:t>
            </a:r>
            <a:r>
              <a:rPr lang="en-US" sz="2800" dirty="0" err="1"/>
              <a:t>z|x</a:t>
            </a:r>
            <a:r>
              <a:rPr lang="en-US" sz="2800" dirty="0"/>
              <a:t>) and a Gaussian decoder,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D060B-D1E7-D104-1712-8E3F697B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846" y="765312"/>
            <a:ext cx="6664308" cy="2027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46F96-DEF5-3926-4803-6EE0FDB4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490" y="3458817"/>
            <a:ext cx="4731020" cy="6758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086E54-A2F2-340B-68DE-B1BE253FACB3}"/>
              </a:ext>
            </a:extLst>
          </p:cNvPr>
          <p:cNvSpPr txBox="1">
            <a:spLocks/>
          </p:cNvSpPr>
          <p:nvPr/>
        </p:nvSpPr>
        <p:spPr>
          <a:xfrm>
            <a:off x="267855" y="4154556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With an </a:t>
            </a:r>
            <a:r>
              <a:rPr lang="en-US" sz="2800" i="1" dirty="0"/>
              <a:t>arbitrary encoder, </a:t>
            </a:r>
            <a:r>
              <a:rPr lang="en-US" sz="2800" dirty="0"/>
              <a:t>optimizing ELBO is (up to additive constant):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3FD5B0-813D-080A-E16E-3DC167558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539" y="4679042"/>
            <a:ext cx="5618922" cy="86837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0079A4A-BE8A-6268-8785-E811E53EC2EE}"/>
              </a:ext>
            </a:extLst>
          </p:cNvPr>
          <p:cNvSpPr txBox="1">
            <a:spLocks/>
          </p:cNvSpPr>
          <p:nvPr/>
        </p:nvSpPr>
        <p:spPr>
          <a:xfrm>
            <a:off x="267855" y="5605669"/>
            <a:ext cx="11656290" cy="581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Standard least-squares given by conditional mean: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8BD892-CDBA-F2E2-FF42-7F7CB7646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087" y="6038212"/>
            <a:ext cx="3511826" cy="7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59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BA85-D176-E032-0DFE-151C867A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Drawbacks of Standard VAE: Blurry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D1545-F170-558C-FBC2-93BF67EBF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3774159"/>
            <a:ext cx="11656290" cy="262664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 Suppose two distinct inputs x != x’ mapped to overlapping regions in latent space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Then decoder averages over multiple outputs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Leads to blurry non-distinct outputs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Fundamental characteristic of VAE-generated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D060B-D1E7-D104-1712-8E3F697B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846" y="765312"/>
            <a:ext cx="6664308" cy="2027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8BD892-CDBA-F2E2-FF42-7F7CB7646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087" y="2849077"/>
            <a:ext cx="3511826" cy="7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65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1475E-77B2-3513-37DD-E895C768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VAEs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F358A-267B-51A2-4442-C1B3AD276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4800600"/>
            <a:ext cx="11656290" cy="1376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/>
              <a:t>Allows the model to capture data features at multiple levels of abstraction, significantly boosting expressive power and mirroring the compositional nature of real-world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CE11F-FA92-46D6-04BF-26DC5644F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694" y="1888435"/>
            <a:ext cx="9266612" cy="23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39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7257-B4D5-43EE-73B3-FA83C727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VAEs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2D5C5-C882-984C-468F-853BC3307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694774"/>
            <a:ext cx="11656290" cy="879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Instead of a single latent code (z) introduce an autoregressive sequence of latent codes,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84A472-F88A-5D6F-37E9-A9BA37F11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863" y="2573936"/>
            <a:ext cx="6020274" cy="10535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CEEDAC-9663-1A05-CE31-5D05FB143790}"/>
              </a:ext>
            </a:extLst>
          </p:cNvPr>
          <p:cNvSpPr txBox="1">
            <a:spLocks/>
          </p:cNvSpPr>
          <p:nvPr/>
        </p:nvSpPr>
        <p:spPr>
          <a:xfrm>
            <a:off x="267855" y="4066915"/>
            <a:ext cx="11656290" cy="87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Structured latent variable </a:t>
            </a:r>
            <a:r>
              <a:rPr lang="en-US" sz="2800" b="1" dirty="0"/>
              <a:t>encoder</a:t>
            </a:r>
            <a:r>
              <a:rPr lang="en-US" sz="2800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20B6E-68AE-C3C6-EA4B-6BF6F775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22" y="4506646"/>
            <a:ext cx="5221356" cy="111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2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4BB0A-45D5-0B9F-782E-1546060C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HVAEs ELBO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A602-1863-56BD-BB3F-8C59AE12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0930" y="5516216"/>
            <a:ext cx="9230140" cy="12426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/>
              <a:t>Can substitute factorized forms on previous slide for expanded ELBO.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1EAD2-52DC-7AA7-5E27-42393B8D9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057" y="1212574"/>
            <a:ext cx="9021886" cy="393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52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8292F-B077-F34D-453C-420EAD66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Hierarchical VAEs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F80B0-84A2-FF4D-3585-57B8D448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49" y="2206487"/>
            <a:ext cx="9688702" cy="24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0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D4EB7-B8DB-04D9-6098-421F485E6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1612F-804C-1506-02A9-9DE842E79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A90BB8-0642-E5FE-FE1D-0AF73892C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8963"/>
            <a:ext cx="12192000" cy="568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795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2125-5C56-1158-47B8-712AC679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Can’t we just use deeper encoder / decoder in VAE?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C9F4-6869-45CA-7A60-D4F928846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838739"/>
            <a:ext cx="11656290" cy="433822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 Deeper network just corresponds to more complex \mu and \sigma</a:t>
            </a: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Doesn’t expand family of approximating distributions</a:t>
            </a: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Still unimodal</a:t>
            </a: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Also, </a:t>
            </a:r>
            <a:r>
              <a:rPr lang="en-US" sz="2800" i="1" dirty="0"/>
              <a:t>posterior collapse…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2843C-7D48-0306-A020-93B06D34D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45" y="983974"/>
            <a:ext cx="5062910" cy="57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88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AA186-D8D2-B729-A559-A9C01B2F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Posterior Collapse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E102D-9A27-5C00-07B2-D21DA1B72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4482548"/>
            <a:ext cx="11656290" cy="226612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 Decoder may be able to model data without using latent encoding z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Maximizer of ELBO sets,</a:t>
            </a: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This is the “ignore z”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87799-729F-96AD-CCBF-3BF1BD67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906" y="745435"/>
            <a:ext cx="8670188" cy="3180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50EE6-7B82-035B-CE79-7351215F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6" y="5456583"/>
            <a:ext cx="7023648" cy="4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88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9006-2BB5-D4C3-BC51-8620DF5AE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Denoising Diffusion Probabilistic Model (DDPM)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DD884-332C-E1C4-2E66-7698029D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4199433"/>
            <a:ext cx="11656290" cy="988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Forward Pass (Fixed Encoder):</a:t>
            </a:r>
            <a:r>
              <a:rPr lang="en-US" sz="2800" dirty="0"/>
              <a:t> Gradually corrupts data by injecting Gaussian noise over multiple steps via transition kernel p(x</a:t>
            </a:r>
            <a:r>
              <a:rPr lang="en-US" sz="2800" baseline="-25000" dirty="0"/>
              <a:t>i</a:t>
            </a:r>
            <a:r>
              <a:rPr lang="en-US" sz="2800" dirty="0"/>
              <a:t>|x</a:t>
            </a:r>
            <a:r>
              <a:rPr lang="en-US" sz="2800" baseline="-25000" dirty="0"/>
              <a:t>i-1</a:t>
            </a:r>
            <a:r>
              <a:rPr lang="en-US" sz="2800" dirty="0"/>
              <a:t>)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2E0A92-20B0-133C-EE6C-6547653D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85" y="830068"/>
            <a:ext cx="11403230" cy="28823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31082E-EB01-A9E5-743F-65CC69509754}"/>
              </a:ext>
            </a:extLst>
          </p:cNvPr>
          <p:cNvSpPr txBox="1">
            <a:spLocks/>
          </p:cNvSpPr>
          <p:nvPr/>
        </p:nvSpPr>
        <p:spPr>
          <a:xfrm>
            <a:off x="267855" y="5595730"/>
            <a:ext cx="11656290" cy="1113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Reverse Denoising Process (Learnable Decoder): </a:t>
            </a:r>
            <a:r>
              <a:rPr lang="en-US" sz="2800" dirty="0"/>
              <a:t>NN learns to reverse noise corruption through a parameterized distribution p(x</a:t>
            </a:r>
            <a:r>
              <a:rPr lang="en-US" sz="2800" baseline="-25000" dirty="0"/>
              <a:t>i-1</a:t>
            </a:r>
            <a:r>
              <a:rPr lang="en-US" sz="2800" dirty="0"/>
              <a:t>|x</a:t>
            </a:r>
            <a:r>
              <a:rPr lang="en-US" sz="2800" baseline="-25000" dirty="0"/>
              <a:t>i</a:t>
            </a:r>
            <a:r>
              <a:rPr lang="en-US" sz="2800" dirty="0"/>
              <a:t>).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77186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7FCA-3853-D237-99E0-8C1FB767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Process (Fixed Encoder)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EC01E-9D49-B7DD-02AC-3E52637AA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4323522"/>
            <a:ext cx="11656290" cy="579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Each step governed by fixed Gaussian transition kernel: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66647-A9B5-ECB3-6D07-92ED9B2AA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5" y="1108364"/>
            <a:ext cx="11656290" cy="289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8DE40-FF48-61EB-0711-0A3E72A2E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365" y="4903397"/>
            <a:ext cx="6215270" cy="65936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569A24-18C3-80B7-3BB8-25D1D5B9369A}"/>
              </a:ext>
            </a:extLst>
          </p:cNvPr>
          <p:cNvSpPr txBox="1">
            <a:spLocks/>
          </p:cNvSpPr>
          <p:nvPr/>
        </p:nvSpPr>
        <p:spPr>
          <a:xfrm>
            <a:off x="267855" y="5832527"/>
            <a:ext cx="11656290" cy="579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Sequence                 fixed (increasing) noise schedule.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18DFD-F391-F5CE-C63B-01516C0F3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695" y="5726602"/>
            <a:ext cx="1473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00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BE89C-73EE-663A-2382-BB9A8FF9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Process (Fixed Encoder)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0A4EC-A8D3-EBCD-28EA-817EDB80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710800"/>
            <a:ext cx="11656290" cy="1018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Linear Gaussian kernels can be marginalized to get closed-form conditional: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4630E-5561-6DEB-F2AF-5331DCA85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3437"/>
            <a:ext cx="7772400" cy="214281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E3B8A0-53AD-724B-A2CA-B6CCBB15DD49}"/>
              </a:ext>
            </a:extLst>
          </p:cNvPr>
          <p:cNvSpPr txBox="1">
            <a:spLocks/>
          </p:cNvSpPr>
          <p:nvPr/>
        </p:nvSpPr>
        <p:spPr>
          <a:xfrm>
            <a:off x="267855" y="3590881"/>
            <a:ext cx="11656290" cy="1018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So we can directly sample x</a:t>
            </a:r>
            <a:r>
              <a:rPr lang="en-US" sz="2800" baseline="-25000" dirty="0"/>
              <a:t>i</a:t>
            </a:r>
            <a:r>
              <a:rPr lang="en-US" sz="2800" dirty="0"/>
              <a:t> from x</a:t>
            </a:r>
            <a:r>
              <a:rPr lang="en-US" sz="2800" baseline="-25000" dirty="0"/>
              <a:t>0</a:t>
            </a:r>
            <a:r>
              <a:rPr lang="en-US" sz="2800" dirty="0"/>
              <a:t> as: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90431-0481-7004-1813-D2DB2EF0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950" y="4118665"/>
            <a:ext cx="7150100" cy="8509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1EC981-13BE-C996-3DDA-6487682D1D9A}"/>
              </a:ext>
            </a:extLst>
          </p:cNvPr>
          <p:cNvSpPr txBox="1">
            <a:spLocks/>
          </p:cNvSpPr>
          <p:nvPr/>
        </p:nvSpPr>
        <p:spPr>
          <a:xfrm>
            <a:off x="267855" y="5325190"/>
            <a:ext cx="11656290" cy="1018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For increasing               marginal converges to standard Gaussian: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AE2774-E2E9-48A6-7329-045BF54C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0" y="5834495"/>
            <a:ext cx="6794500" cy="72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0AD06C-E210-F852-C75A-A3893BD2B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298" y="5238122"/>
            <a:ext cx="1435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38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B158-55F4-1398-F653-0D12B73B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Reverse Denoising Process (Learnable Decoder)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5190B2-85F5-DEBB-5B60-E852201E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288" y="758075"/>
            <a:ext cx="11655425" cy="31250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7F300E-2939-9690-2A5F-9FCF4A15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85" y="4269008"/>
            <a:ext cx="11715030" cy="208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28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23852-CC38-412A-BAA9-75F16D10F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Overview: Modeling and Training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D3D92-3618-33DD-8D7A-C529447EC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376722"/>
            <a:ext cx="11656290" cy="593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Goal: </a:t>
            </a:r>
            <a:r>
              <a:rPr lang="en-US" sz="2800" dirty="0"/>
              <a:t>Approximate the reverse transition kernel            by      minimizing: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A5B9F-D311-E6C0-35F4-CC5858A3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82" y="1969973"/>
            <a:ext cx="7772400" cy="572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5E5A47-DB93-866E-6E88-EF1BA271D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945" y="1289050"/>
            <a:ext cx="1993900" cy="6223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54D62CC-BC5E-ED74-188A-F5FA853EA0B0}"/>
              </a:ext>
            </a:extLst>
          </p:cNvPr>
          <p:cNvSpPr/>
          <p:nvPr/>
        </p:nvSpPr>
        <p:spPr>
          <a:xfrm rot="13978534">
            <a:off x="6923782" y="2795055"/>
            <a:ext cx="1003852" cy="2186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D7082-B29F-CD51-6C1F-9D3C7A1453A9}"/>
              </a:ext>
            </a:extLst>
          </p:cNvPr>
          <p:cNvSpPr txBox="1"/>
          <p:nvPr/>
        </p:nvSpPr>
        <p:spPr>
          <a:xfrm>
            <a:off x="6690322" y="3273600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Parameterized model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4B52CB5-9B17-FA27-B94F-6A6DA0DFFF30}"/>
              </a:ext>
            </a:extLst>
          </p:cNvPr>
          <p:cNvSpPr/>
          <p:nvPr/>
        </p:nvSpPr>
        <p:spPr>
          <a:xfrm rot="18300333">
            <a:off x="5120858" y="2787772"/>
            <a:ext cx="1003852" cy="2186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8C622-A117-DD87-D44D-DCB85A70094E}"/>
              </a:ext>
            </a:extLst>
          </p:cNvPr>
          <p:cNvSpPr txBox="1"/>
          <p:nvPr/>
        </p:nvSpPr>
        <p:spPr>
          <a:xfrm>
            <a:off x="4964622" y="3273600"/>
            <a:ext cx="87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Target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55F2B5-702C-C0BE-1E26-9CB26264064C}"/>
              </a:ext>
            </a:extLst>
          </p:cNvPr>
          <p:cNvSpPr txBox="1">
            <a:spLocks/>
          </p:cNvSpPr>
          <p:nvPr/>
        </p:nvSpPr>
        <p:spPr>
          <a:xfrm>
            <a:off x="267855" y="4200233"/>
            <a:ext cx="11656290" cy="5932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But, calculating the target is intractable </a:t>
            </a:r>
            <a:r>
              <a:rPr lang="en-US" sz="2800" dirty="0">
                <a:sym typeface="Wingdings" pitchFamily="2" charset="2"/>
              </a:rPr>
              <a:t> :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CEEE0B-36FC-F20A-4608-0A5E87D07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950" y="4793485"/>
            <a:ext cx="68961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8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4267-C5AC-E21B-62DA-AB596BDF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Overcoming Intractability with Conditioning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5A6E-DE9C-F78D-3D41-99604EA2E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581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Condition the reverse transition on “clean” data x: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5899F-1AF2-8BD1-ACC4-064B92CD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1726095"/>
            <a:ext cx="6896100" cy="12192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9264F0-FE59-2F0E-8157-FAC063FE83D7}"/>
              </a:ext>
            </a:extLst>
          </p:cNvPr>
          <p:cNvSpPr txBox="1">
            <a:spLocks/>
          </p:cNvSpPr>
          <p:nvPr/>
        </p:nvSpPr>
        <p:spPr>
          <a:xfrm>
            <a:off x="267855" y="4934929"/>
            <a:ext cx="11656290" cy="3374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Tractability arises from two key properties of the forward process: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Markov independence: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All forward kernels are Gaussian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74F54-639A-85CF-AE93-37783F9A0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063" y="5327374"/>
            <a:ext cx="4762500" cy="6477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74DFE9D7-D3CC-AD7C-2764-FD7838A8D78F}"/>
              </a:ext>
            </a:extLst>
          </p:cNvPr>
          <p:cNvSpPr/>
          <p:nvPr/>
        </p:nvSpPr>
        <p:spPr>
          <a:xfrm rot="13978534">
            <a:off x="8981183" y="2978686"/>
            <a:ext cx="1003852" cy="2186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E7435-3D7C-70C6-7B94-85ABB2C11587}"/>
              </a:ext>
            </a:extLst>
          </p:cNvPr>
          <p:cNvSpPr txBox="1"/>
          <p:nvPr/>
        </p:nvSpPr>
        <p:spPr>
          <a:xfrm>
            <a:off x="8747723" y="3457231"/>
            <a:ext cx="256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Closed-form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2CE8AEC-666E-8E05-839F-B2C64D6B622F}"/>
              </a:ext>
            </a:extLst>
          </p:cNvPr>
          <p:cNvSpPr/>
          <p:nvPr/>
        </p:nvSpPr>
        <p:spPr>
          <a:xfrm rot="18300333">
            <a:off x="4922076" y="2971403"/>
            <a:ext cx="1003852" cy="2186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C7041-163C-4706-85F0-C19859818FAF}"/>
              </a:ext>
            </a:extLst>
          </p:cNvPr>
          <p:cNvSpPr txBox="1"/>
          <p:nvPr/>
        </p:nvSpPr>
        <p:spPr>
          <a:xfrm>
            <a:off x="4480063" y="3495225"/>
            <a:ext cx="133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4155242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C95C1-2D55-12CD-A798-443BE493D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5CB5C9-F258-46C7-F789-CD0B92DA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0" y="934278"/>
            <a:ext cx="12123380" cy="498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69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C9BC-9892-5803-F275-5900A2EBC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CA5FF-344D-1861-1026-7D39E7F32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3" y="775252"/>
            <a:ext cx="12091674" cy="53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7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114E5-00AF-0A2B-07D5-98DCAE5B9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DB196-68E2-EE11-F127-F6CF2D3DA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Mean squared error (MSE) reconstruction loss: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A5837D-7722-8F08-2E46-FA2FA86069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25" y="1875098"/>
            <a:ext cx="5991149" cy="970077"/>
          </a:xfrm>
          <a:prstGeom prst="rect">
            <a:avLst/>
          </a:prstGeom>
        </p:spPr>
      </p:pic>
      <p:pic>
        <p:nvPicPr>
          <p:cNvPr id="2050" name="Picture 2" descr="png">
            <a:extLst>
              <a:ext uri="{FF2B5EF4-FFF2-40B4-BE49-F238E27FC236}">
                <a16:creationId xmlns:a16="http://schemas.microsoft.com/office/drawing/2014/main" id="{C058D3EA-CDCB-0D47-2A67-B3BA1E5B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1648"/>
            <a:ext cx="12192000" cy="264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603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7B35-5D3D-3A2C-1F4C-D866FACF4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the Reverse Transition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867EA-ACD7-6456-1FC0-B28F1A56E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4"/>
            <a:ext cx="11656290" cy="6012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DDPM assumes a Gaussian reverse kernel: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5A512-3E8F-9688-B2DC-F69D87E9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804" y="1632239"/>
            <a:ext cx="7772400" cy="60127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A65694-8A85-9D86-1CCF-45316B6AC225}"/>
              </a:ext>
            </a:extLst>
          </p:cNvPr>
          <p:cNvSpPr txBox="1">
            <a:spLocks/>
          </p:cNvSpPr>
          <p:nvPr/>
        </p:nvSpPr>
        <p:spPr>
          <a:xfrm>
            <a:off x="267855" y="3914511"/>
            <a:ext cx="11656290" cy="601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Fixed variance sequence: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8BC19B6-7C5C-9215-00B0-4ACCC8A59511}"/>
              </a:ext>
            </a:extLst>
          </p:cNvPr>
          <p:cNvSpPr/>
          <p:nvPr/>
        </p:nvSpPr>
        <p:spPr>
          <a:xfrm rot="18300333">
            <a:off x="5710096" y="2508847"/>
            <a:ext cx="1003852" cy="2186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FCB7A-7ED4-3B54-99D2-1EC675C7CC23}"/>
              </a:ext>
            </a:extLst>
          </p:cNvPr>
          <p:cNvSpPr txBox="1"/>
          <p:nvPr/>
        </p:nvSpPr>
        <p:spPr>
          <a:xfrm>
            <a:off x="5268083" y="3032669"/>
            <a:ext cx="133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Learnable mean function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45B3C-A230-8A0A-82CA-854033394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351" y="4624485"/>
            <a:ext cx="5159298" cy="207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70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0CE9-CBF6-CD3D-9222-9C640F6C5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the Reverse Transition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3BEDC-F87E-77AD-A04F-FD0E25221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581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Average KL over timesteps </a:t>
            </a:r>
            <a:r>
              <a:rPr lang="en-US" sz="2800" i="1" dirty="0" err="1"/>
              <a:t>i</a:t>
            </a:r>
            <a:r>
              <a:rPr lang="en-US" sz="28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ECCD2-CE39-AFE3-BA09-405BC0AE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32" y="1695663"/>
            <a:ext cx="8748736" cy="90258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7F66B2-8891-3F44-86CA-897CE18DC4AB}"/>
              </a:ext>
            </a:extLst>
          </p:cNvPr>
          <p:cNvSpPr txBox="1">
            <a:spLocks/>
          </p:cNvSpPr>
          <p:nvPr/>
        </p:nvSpPr>
        <p:spPr>
          <a:xfrm>
            <a:off x="267855" y="2684404"/>
            <a:ext cx="11656290" cy="58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Substituting Gaussian distributions we just have MSE: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A3110-D077-D94B-0C67-537B44F6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88664"/>
            <a:ext cx="7772400" cy="80608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2C56E6-A99D-1AEE-9328-EC1FE86415D4}"/>
              </a:ext>
            </a:extLst>
          </p:cNvPr>
          <p:cNvSpPr txBox="1">
            <a:spLocks/>
          </p:cNvSpPr>
          <p:nvPr/>
        </p:nvSpPr>
        <p:spPr>
          <a:xfrm>
            <a:off x="267855" y="4141497"/>
            <a:ext cx="11656290" cy="58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Average this over data generating distribution: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5A27EB-E1A2-E49A-840D-23FA6C0BD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47" y="4891664"/>
            <a:ext cx="9458306" cy="14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7EC20-E872-615A-92D8-1D67D1E6F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Choice of Prediction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7BD53-56E2-8714-8608-2A636A597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5818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i="1" dirty="0"/>
              <a:t>Recall our prediction loss in terms of MSE of the means…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D043EA-3C76-6219-0184-C9FBFBDB6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47" y="2461202"/>
            <a:ext cx="9458306" cy="142499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CCA085-3A7C-8F14-663B-CAFDA023C44F}"/>
              </a:ext>
            </a:extLst>
          </p:cNvPr>
          <p:cNvSpPr txBox="1">
            <a:spLocks/>
          </p:cNvSpPr>
          <p:nvPr/>
        </p:nvSpPr>
        <p:spPr>
          <a:xfrm>
            <a:off x="267855" y="4994564"/>
            <a:ext cx="11656290" cy="12050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i="1" dirty="0"/>
              <a:t>…practical implementations don’t minimize this.  Instead they minimize a </a:t>
            </a:r>
            <a:r>
              <a:rPr lang="en-US" sz="2800" i="1" dirty="0" err="1"/>
              <a:t>reparameterized</a:t>
            </a:r>
            <a:r>
              <a:rPr lang="en-US" sz="2800" i="1" dirty="0"/>
              <a:t> loss known as 𝜖-prediction.</a:t>
            </a:r>
          </a:p>
        </p:txBody>
      </p:sp>
    </p:spTree>
    <p:extLst>
      <p:ext uri="{BB962C8B-B14F-4D97-AF65-F5344CB8AC3E}">
        <p14:creationId xmlns:p14="http://schemas.microsoft.com/office/powerpoint/2010/main" val="281658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76EC4-7E73-E784-DC70-CD310D00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Choice of Prediction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0AC1-696A-6E18-45D4-CB27F8522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4"/>
            <a:ext cx="11656290" cy="951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Recall DDPM forward process generates a noisy sample                     generated by: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F1CD8-9D97-B2FA-C609-C3E65CB81A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713" y="1177544"/>
            <a:ext cx="2179117" cy="35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472733-EDE9-D040-8348-8458B05E5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968" y="2059617"/>
            <a:ext cx="8765968" cy="6045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C66E0E-77B0-40D9-1A6E-C1F5E9C4786F}"/>
              </a:ext>
            </a:extLst>
          </p:cNvPr>
          <p:cNvSpPr txBox="1">
            <a:spLocks/>
          </p:cNvSpPr>
          <p:nvPr/>
        </p:nvSpPr>
        <p:spPr>
          <a:xfrm>
            <a:off x="267855" y="2946308"/>
            <a:ext cx="11656290" cy="951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Recall the mean from Eq. (2.2.4):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6DB59A-614C-2485-8093-971626F71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960" y="3550858"/>
            <a:ext cx="6736080" cy="112446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26E7C0-1026-66BC-77F0-7921AA2AB208}"/>
              </a:ext>
            </a:extLst>
          </p:cNvPr>
          <p:cNvSpPr txBox="1">
            <a:spLocks/>
          </p:cNvSpPr>
          <p:nvPr/>
        </p:nvSpPr>
        <p:spPr>
          <a:xfrm>
            <a:off x="267855" y="4811684"/>
            <a:ext cx="11656290" cy="951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Can rewrite this (using Eq. (2.2.9)) as: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9FBA3C-F9F1-EDAF-F5B0-EDC032990F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776" y="5375006"/>
            <a:ext cx="5108448" cy="129485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B28E769-6210-5E16-2898-B41E983D2B65}"/>
              </a:ext>
            </a:extLst>
          </p:cNvPr>
          <p:cNvSpPr/>
          <p:nvPr/>
        </p:nvSpPr>
        <p:spPr>
          <a:xfrm rot="8233423">
            <a:off x="6353026" y="3399436"/>
            <a:ext cx="1003852" cy="2186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5A286F-87B7-75C7-8CFF-786DB9FC6076}"/>
              </a:ext>
            </a:extLst>
          </p:cNvPr>
          <p:cNvSpPr txBox="1"/>
          <p:nvPr/>
        </p:nvSpPr>
        <p:spPr>
          <a:xfrm>
            <a:off x="7376641" y="2868382"/>
            <a:ext cx="417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think this should be x</a:t>
            </a:r>
            <a:r>
              <a:rPr lang="en-US" b="1" baseline="-250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574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7FEA-1C26-6ADE-A573-B20B785A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Practical Choice of Prediction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4AD45-2B7F-748E-3C8D-183EFC382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581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Motivates parameterization of the model mean: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E6BED-FB71-8A4D-F07E-141DB055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832" y="1690257"/>
            <a:ext cx="6498336" cy="15313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80E5A6-6BD2-7836-1B85-2837C3268631}"/>
              </a:ext>
            </a:extLst>
          </p:cNvPr>
          <p:cNvSpPr txBox="1">
            <a:spLocks/>
          </p:cNvSpPr>
          <p:nvPr/>
        </p:nvSpPr>
        <p:spPr>
          <a:xfrm>
            <a:off x="267855" y="3476661"/>
            <a:ext cx="11656290" cy="58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Now, substitute this into the MSE loss: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B7603-6099-7805-4323-CDB244E5E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808" y="4058553"/>
            <a:ext cx="6882384" cy="70562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AC6E187-BC20-53A1-2102-2687869CDA9E}"/>
              </a:ext>
            </a:extLst>
          </p:cNvPr>
          <p:cNvSpPr txBox="1">
            <a:spLocks/>
          </p:cNvSpPr>
          <p:nvPr/>
        </p:nvSpPr>
        <p:spPr>
          <a:xfrm>
            <a:off x="267855" y="4848260"/>
            <a:ext cx="11656290" cy="1634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800" dirty="0"/>
              <a:t> Intuitively, model acts as a “noise detective”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Estimates random noise added at each step in forward process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Subtracting noise estimate moves sample closer to clean data</a:t>
            </a:r>
          </a:p>
        </p:txBody>
      </p:sp>
    </p:spTree>
    <p:extLst>
      <p:ext uri="{BB962C8B-B14F-4D97-AF65-F5344CB8AC3E}">
        <p14:creationId xmlns:p14="http://schemas.microsoft.com/office/powerpoint/2010/main" val="2308676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0A7CE-C86E-0E5A-CAC5-993EA13E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Simplified Loss with 𝜖-Prediction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1290E-005A-F062-B88D-E5B413999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581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practice we omit the weighting term (which depends on </a:t>
            </a:r>
            <a:r>
              <a:rPr lang="en-US" sz="2800" i="1" dirty="0" err="1"/>
              <a:t>i</a:t>
            </a:r>
            <a:r>
              <a:rPr lang="en-US" sz="2800" dirty="0"/>
              <a:t>) to get: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00DEF-9FAC-C56C-E955-70F8AC1A5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57" y="1690257"/>
            <a:ext cx="10356366" cy="877826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F0448CB-D725-AFCA-99DB-C04E6534FB9D}"/>
              </a:ext>
            </a:extLst>
          </p:cNvPr>
          <p:cNvSpPr/>
          <p:nvPr/>
        </p:nvSpPr>
        <p:spPr>
          <a:xfrm rot="12121868">
            <a:off x="4067027" y="2452444"/>
            <a:ext cx="1003852" cy="2186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1D250-3603-F7A4-B798-E2F9973722B7}"/>
              </a:ext>
            </a:extLst>
          </p:cNvPr>
          <p:cNvSpPr txBox="1"/>
          <p:nvPr/>
        </p:nvSpPr>
        <p:spPr>
          <a:xfrm>
            <a:off x="5075240" y="2569390"/>
            <a:ext cx="417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Huh?</a:t>
            </a:r>
            <a:endParaRPr lang="en-US" b="1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B1B8FB-52B3-E637-00E5-C4CD7E94D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57" y="2938722"/>
            <a:ext cx="6608064" cy="55801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1EF0ABA-AA96-1106-630F-4068CA4A3001}"/>
              </a:ext>
            </a:extLst>
          </p:cNvPr>
          <p:cNvSpPr txBox="1">
            <a:spLocks/>
          </p:cNvSpPr>
          <p:nvPr/>
        </p:nvSpPr>
        <p:spPr>
          <a:xfrm>
            <a:off x="267855" y="4069080"/>
            <a:ext cx="11656290" cy="2313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800" dirty="0"/>
              <a:t> Target noise has unit variance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Maintains consistent scale across timesteps </a:t>
            </a:r>
            <a:r>
              <a:rPr lang="en-US" sz="2800" i="1" dirty="0"/>
              <a:t>I</a:t>
            </a: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Prevents vanishing / </a:t>
            </a:r>
            <a:r>
              <a:rPr lang="en-US" sz="2800" dirty="0" err="1"/>
              <a:t>exsploding</a:t>
            </a:r>
            <a:r>
              <a:rPr lang="en-US" sz="2800" dirty="0"/>
              <a:t> gradients</a:t>
            </a:r>
          </a:p>
        </p:txBody>
      </p:sp>
    </p:spTree>
    <p:extLst>
      <p:ext uri="{BB962C8B-B14F-4D97-AF65-F5344CB8AC3E}">
        <p14:creationId xmlns:p14="http://schemas.microsoft.com/office/powerpoint/2010/main" val="239883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6543-F121-FFD3-8A6A-6A710A641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Simplified Loss with 𝜖-Prediction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B7B6B-4E23-2064-66C0-BAAC0BE8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581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summary, we have the full DDPM loss: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FAF1F-B223-2EC8-8415-95105733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47" y="1745121"/>
            <a:ext cx="9458306" cy="142499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7EB6BA-7640-54B4-E1AC-C94CA4E77BCA}"/>
              </a:ext>
            </a:extLst>
          </p:cNvPr>
          <p:cNvSpPr txBox="1">
            <a:spLocks/>
          </p:cNvSpPr>
          <p:nvPr/>
        </p:nvSpPr>
        <p:spPr>
          <a:xfrm>
            <a:off x="267855" y="3330357"/>
            <a:ext cx="11656290" cy="58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And the simplified 𝜖–prediction loss: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19D99-95F8-7433-B89B-1F1404CDD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57" y="3912249"/>
            <a:ext cx="10356366" cy="8778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A0AC68-E96B-8BC0-7C14-6FC762288A37}"/>
              </a:ext>
            </a:extLst>
          </p:cNvPr>
          <p:cNvSpPr txBox="1">
            <a:spLocks/>
          </p:cNvSpPr>
          <p:nvPr/>
        </p:nvSpPr>
        <p:spPr>
          <a:xfrm>
            <a:off x="267855" y="4903124"/>
            <a:ext cx="11656290" cy="160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Both losses have same optimal solution because Eq. (2.2.10) is essentially a least-squares problem: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022A38-059D-5DB4-B221-D4E96CA38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792" y="5870065"/>
            <a:ext cx="4852416" cy="5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58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7CB7-850F-76A6-C693-A192BB16D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DDPM’s ELBO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70329-095D-D4DE-CEFF-1520F8BC5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5"/>
            <a:ext cx="11656290" cy="581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Recall, the reverse transitions are given by: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39881-BF4D-8E6D-FB5E-ADE67297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257"/>
            <a:ext cx="7772400" cy="55643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087544-42C8-8A78-1E08-3238D548B15F}"/>
              </a:ext>
            </a:extLst>
          </p:cNvPr>
          <p:cNvSpPr txBox="1">
            <a:spLocks/>
          </p:cNvSpPr>
          <p:nvPr/>
        </p:nvSpPr>
        <p:spPr>
          <a:xfrm>
            <a:off x="267855" y="2320769"/>
            <a:ext cx="11656290" cy="58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Gives us a full joint distribution on the generative process: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AC6BD-76E0-F43A-14ED-06A8B0D66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026581"/>
            <a:ext cx="7772400" cy="54106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5EBE72-9A72-EC11-8D9E-53A9A7F16F76}"/>
              </a:ext>
            </a:extLst>
          </p:cNvPr>
          <p:cNvSpPr txBox="1">
            <a:spLocks/>
          </p:cNvSpPr>
          <p:nvPr/>
        </p:nvSpPr>
        <p:spPr>
          <a:xfrm>
            <a:off x="267855" y="3562108"/>
            <a:ext cx="11656290" cy="58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Which yields the marginal over clean data: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DDC0F-9AB6-11FB-7FA3-84A03750A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040" y="4103725"/>
            <a:ext cx="5455920" cy="106401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B0B598-4E2B-E367-41D2-98102986B4DD}"/>
              </a:ext>
            </a:extLst>
          </p:cNvPr>
          <p:cNvSpPr txBox="1">
            <a:spLocks/>
          </p:cNvSpPr>
          <p:nvPr/>
        </p:nvSpPr>
        <p:spPr>
          <a:xfrm>
            <a:off x="267855" y="5034292"/>
            <a:ext cx="11656290" cy="581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Recall our original training objective (prior to Gaussian assumption):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83C05F-4B2E-4734-B680-1CB61205FC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707" y="5531695"/>
            <a:ext cx="10096586" cy="10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9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7D97-5676-EEB6-A522-355E30E73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39266-1075-DC1D-80A6-9A3DF84D4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1" y="464634"/>
            <a:ext cx="12103158" cy="592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4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6442-1EB7-A60A-3339-0C5B74AC7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DDPMs </a:t>
            </a:r>
            <a:r>
              <a:rPr lang="en-US" dirty="0" err="1"/>
              <a:t>Elbo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13855-04EF-F58E-61AA-9B7ECA928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54B54-4051-9BBE-B134-EC9D7A0C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4" y="1232022"/>
            <a:ext cx="11656292" cy="3641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B61104-B502-551E-0EF8-60A716BF9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55" y="4814601"/>
            <a:ext cx="11656290" cy="112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9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4A8B-55A4-1D10-B0A4-C2D65165A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Variational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26B5A-441A-B6E0-302A-ED891E65F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3BD64673-2FA8-FD9E-C611-B7D5BBA6C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425"/>
            <a:ext cx="12192000" cy="564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8613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F9AB-D3F7-DA4E-7D10-438181B2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C66C2-E700-20C5-75C5-574C86939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 OK, that’s it for training… 😰</a:t>
            </a: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Now let’s move onto sampling…luckily that’s much easier! 😀</a:t>
            </a: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Starting from pure noise                       we       recursively sample</a:t>
            </a:r>
          </a:p>
          <a:p>
            <a:pPr>
              <a:buFont typeface="Wingdings" pitchFamily="2" charset="2"/>
              <a:buChar char="Ø"/>
            </a:pPr>
            <a:endParaRPr lang="en-US" sz="2800" dirty="0"/>
          </a:p>
          <a:p>
            <a:pPr>
              <a:buFont typeface="Wingdings" pitchFamily="2" charset="2"/>
              <a:buChar char="Ø"/>
            </a:pPr>
            <a:endParaRPr lang="en-US" sz="2800" dirty="0"/>
          </a:p>
          <a:p>
            <a:pPr>
              <a:buFont typeface="Wingdings" pitchFamily="2" charset="2"/>
              <a:buChar char="Ø"/>
            </a:pPr>
            <a:endParaRPr lang="en-US" sz="2800" dirty="0"/>
          </a:p>
          <a:p>
            <a:pPr>
              <a:buFont typeface="Wingdings" pitchFamily="2" charset="2"/>
              <a:buChar char="Ø"/>
            </a:pP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Continue until we obtain a clean sample x</a:t>
            </a:r>
            <a:r>
              <a:rPr lang="en-US" sz="2800" baseline="-25000" dirty="0"/>
              <a:t>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F20C5-110E-EC04-2E05-3894B2DDF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05" y="2912490"/>
            <a:ext cx="3256156" cy="4612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3374B-B4FC-11A2-F980-970D23EB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434" y="3646448"/>
            <a:ext cx="9753132" cy="170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30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162B-EF0C-782E-B96A-72F52B62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C2873-6E9F-A8CA-627B-BE0D41CD6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49" y="4512527"/>
            <a:ext cx="10080702" cy="1664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Note: This uses a slightly different, but </a:t>
            </a:r>
            <a:r>
              <a:rPr lang="en-US" sz="2800" dirty="0" err="1"/>
              <a:t>mathemagically</a:t>
            </a:r>
            <a:r>
              <a:rPr lang="en-US" sz="2800" dirty="0"/>
              <a:t> equivalent, reparameterization from the original DDPM paper.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26BB7-3A8E-A53F-B084-4A2B7F887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4" y="1051932"/>
            <a:ext cx="11135852" cy="2746918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BA92EA34-7BFD-DFDC-81A5-A7405FF48244}"/>
              </a:ext>
            </a:extLst>
          </p:cNvPr>
          <p:cNvSpPr/>
          <p:nvPr/>
        </p:nvSpPr>
        <p:spPr>
          <a:xfrm rot="10800000">
            <a:off x="8631592" y="2028234"/>
            <a:ext cx="1003852" cy="2186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437E5-55AD-1561-C97E-721C50DC7D98}"/>
              </a:ext>
            </a:extLst>
          </p:cNvPr>
          <p:cNvSpPr txBox="1"/>
          <p:nvPr/>
        </p:nvSpPr>
        <p:spPr>
          <a:xfrm>
            <a:off x="9635444" y="1952898"/>
            <a:ext cx="417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Sequential=slow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111116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4E5F-D8C5-CB01-38D7-04712567A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27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61F13-C8FE-02AB-2013-848039AA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Construction of the Decoder (Generator)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ADB88-C96F-B5ED-2BC4-7FC56971F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855" y="1108364"/>
            <a:ext cx="11656290" cy="54614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 Model assumes each output x is generated from a latent encoding z</a:t>
            </a: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Latent representation typically a standard Gaussian prior: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VAE defines a latent-variable model via the marginal likelihood: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We would ideally like to maximize this marginal likelihood, but we can’t because it lacks a closed-form in general</a:t>
            </a:r>
          </a:p>
          <a:p>
            <a:pPr lvl="1">
              <a:buFont typeface="Wingdings" pitchFamily="2" charset="2"/>
              <a:buChar char="Ø"/>
            </a:pPr>
            <a:r>
              <a:rPr lang="en-US" sz="2400" dirty="0"/>
              <a:t> Q: If z were 2D couldn’t we just discretize?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520FD-F230-16E4-CEC0-C2D59691D9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870" y="2718905"/>
            <a:ext cx="1718259" cy="35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DCF20-2716-3E7A-0AB5-1B1DC2B142D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476" y="3899881"/>
            <a:ext cx="4105046" cy="78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04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E80C2-E34C-7A92-799D-BED1FF63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F294A-C58B-D86A-4B17-DB913C098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9" y="2176669"/>
            <a:ext cx="11902402" cy="25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2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77E2-982D-A604-5FBB-C8C11DC2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Construction of the Encoder (Inference Network)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CD5E-2A6E-3377-CA2F-C32BB005E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 Bayes’ rule gives us the posterior over </a:t>
            </a:r>
            <a:r>
              <a:rPr lang="en-US" sz="2800" dirty="0" err="1"/>
              <a:t>latents</a:t>
            </a:r>
            <a:r>
              <a:rPr lang="en-US" sz="2800" dirty="0"/>
              <a:t>: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Variational approximation of posterior: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Typically, a Gaussian distribution: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5E463-5994-E513-57EA-EB2FAEE93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783797"/>
            <a:ext cx="4876800" cy="12827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2F58C944-6FDD-B918-D669-0601C0F72A62}"/>
              </a:ext>
            </a:extLst>
          </p:cNvPr>
          <p:cNvSpPr/>
          <p:nvPr/>
        </p:nvSpPr>
        <p:spPr>
          <a:xfrm rot="10800000">
            <a:off x="7772400" y="2584174"/>
            <a:ext cx="1003852" cy="2186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9617F-0DAD-A1E2-5A9E-6202F9133B9A}"/>
              </a:ext>
            </a:extLst>
          </p:cNvPr>
          <p:cNvSpPr txBox="1"/>
          <p:nvPr/>
        </p:nvSpPr>
        <p:spPr>
          <a:xfrm>
            <a:off x="8776252" y="25088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Can’t compute this…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5D41B9-97CF-9618-76F6-AE08500C2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03" y="3741930"/>
            <a:ext cx="3401393" cy="728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9671DF-58E3-8463-E164-1AFE6B62D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740" y="5041208"/>
            <a:ext cx="6418517" cy="8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27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241D-D752-FD39-9A97-37BFA6B2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Evidence Lower Bound (ELBO)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A8744C-2A19-C3FD-C1B9-3A8AAB0C7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613" y="764969"/>
            <a:ext cx="9760774" cy="36082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D0BBE9-8298-5168-70A0-833FDE47C09A}"/>
              </a:ext>
            </a:extLst>
          </p:cNvPr>
          <p:cNvSpPr txBox="1"/>
          <p:nvPr/>
        </p:nvSpPr>
        <p:spPr>
          <a:xfrm>
            <a:off x="1461052" y="5446700"/>
            <a:ext cx="34588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Encourages accurate recovery of x from its latent code z.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55E3E-D652-51A2-A3E1-DC211DD29F82}"/>
              </a:ext>
            </a:extLst>
          </p:cNvPr>
          <p:cNvSpPr txBox="1"/>
          <p:nvPr/>
        </p:nvSpPr>
        <p:spPr>
          <a:xfrm>
            <a:off x="6401171" y="5446700"/>
            <a:ext cx="42937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Encourages the encoder distribution q</a:t>
            </a:r>
            <a:r>
              <a:rPr lang="el-GR" sz="2000" baseline="-25000" dirty="0"/>
              <a:t>θ</a:t>
            </a:r>
            <a:r>
              <a:rPr lang="el-GR" sz="2000" dirty="0"/>
              <a:t>(</a:t>
            </a:r>
            <a:r>
              <a:rPr lang="en-US" sz="2000" dirty="0" err="1"/>
              <a:t>z|x</a:t>
            </a:r>
            <a:r>
              <a:rPr lang="en-US" sz="2000" dirty="0"/>
              <a:t>) to stay close to a simple Gaussian prior </a:t>
            </a:r>
            <a:r>
              <a:rPr lang="en-US" sz="2000" dirty="0" err="1"/>
              <a:t>p</a:t>
            </a:r>
            <a:r>
              <a:rPr lang="en-US" sz="2000" baseline="-25000" dirty="0" err="1"/>
              <a:t>prior</a:t>
            </a:r>
            <a:r>
              <a:rPr lang="en-US" sz="2000" dirty="0"/>
              <a:t>(z).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057F5EC-98D0-B3BB-9F88-CE97AFB2C37A}"/>
              </a:ext>
            </a:extLst>
          </p:cNvPr>
          <p:cNvSpPr/>
          <p:nvPr/>
        </p:nvSpPr>
        <p:spPr>
          <a:xfrm rot="18849169">
            <a:off x="3319669" y="4768464"/>
            <a:ext cx="1202634" cy="2385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603180D-A295-2692-06B3-BFC90E508504}"/>
              </a:ext>
            </a:extLst>
          </p:cNvPr>
          <p:cNvSpPr/>
          <p:nvPr/>
        </p:nvSpPr>
        <p:spPr>
          <a:xfrm rot="13522746">
            <a:off x="7439441" y="4742785"/>
            <a:ext cx="1202634" cy="2385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1,367 Boxing Gloves High Res Vector Graphics - Getty Images | Boxing, Boxing  gloves isolated, Boxing gloves hanging">
            <a:extLst>
              <a:ext uri="{FF2B5EF4-FFF2-40B4-BE49-F238E27FC236}">
                <a16:creationId xmlns:a16="http://schemas.microsoft.com/office/drawing/2014/main" id="{609146C5-8307-1AEF-5E67-09BE17206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590" y="884583"/>
            <a:ext cx="5217234" cy="508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29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ABC02-15C9-598C-11CA-DF4E5E8E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Proof of ELBO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A99EF-3F05-4DDE-26A6-58B98BD6C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6DE91-5B33-C77F-C739-117ECD71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04" y="1977887"/>
            <a:ext cx="10157792" cy="2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617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"/>
  <p:tag name="ORIGINALWIDTH" val="2106"/>
  <p:tag name="OUTPUTTYPE" val="PNG"/>
  <p:tag name="IGUANATEXVERSION" val="161"/>
  <p:tag name="LATEXADDIN" val="\documentclass{article}&#10;\usepackage{amsmath}&#10;\pagestyle{empty}&#10;\begin{document}&#10;&#10;&#10;\[&#10;  L_\text{AE}(\theta, \phi) = \frac{1}{n}\sum_{i=1}^n (\mathbf{x}^{(i)} - f_\theta(g_\phi(\mathbf{x}^{(i)})))^2&#10;\]&#10;&#10;\end{document}"/>
  <p:tag name="IGUANATEXSIZE" val="28"/>
  <p:tag name="IGUANATEXCURSOR" val="196"/>
  <p:tag name="TRANSPARENCY" val="True"/>
  <p:tag name="LATEXENGINEID" val="0"/>
  <p:tag name="TEMPFOLDER" val="/Users/jasonpacheco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604"/>
  <p:tag name="OUTPUTTYPE" val="PNG"/>
  <p:tag name="IGUANATEXVERSION" val="161"/>
  <p:tag name="LATEXADDIN" val="\documentclass{article}&#10;\usepackage{amsmath}&#10;\pagestyle{empty}&#10;\begin{document}&#10;&#10;&#10;\[&#10;  z \sim N(0,I)&#10;\]&#10;&#10;\end{document}"/>
  <p:tag name="IGUANATEXSIZE" val="28"/>
  <p:tag name="IGUANATEXCURSOR" val="100"/>
  <p:tag name="TRANSPARENCY" val="True"/>
  <p:tag name="LATEXENGINEID" val="0"/>
  <p:tag name="TEMPFOLDER" val="/Users/jasonpacheco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6"/>
  <p:tag name="ORIGINALWIDTH" val="1443"/>
  <p:tag name="OUTPUTTYPE" val="PNG"/>
  <p:tag name="IGUANATEXVERSION" val="161"/>
  <p:tag name="LATEXADDIN" val="\documentclass{article}&#10;\usepackage{amsmath}&#10;\pagestyle{empty}&#10;\begin{document}&#10;&#10;&#10;\[&#10;  p_\phi(x) = \int p(z) p_\phi(x\mid z) \, dz&#10;\]&#10;&#10;\end{document}"/>
  <p:tag name="IGUANATEXSIZE" val="28"/>
  <p:tag name="IGUANATEXCURSOR" val="130"/>
  <p:tag name="TRANSPARENCY" val="True"/>
  <p:tag name="LATEXENGINEID" val="0"/>
  <p:tag name="TEMPFOLDER" val="/Users/jasonpacheco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766"/>
  <p:tag name="OUTPUTTYPE" val="PNG"/>
  <p:tag name="IGUANATEXVERSION" val="161"/>
  <p:tag name="LATEXADDIN" val="\documentclass{article}&#10;\usepackage{amsmath}&#10;\pagestyle{empty}&#10;\begin{document}&#10;&#10;$x_i \sim p(x_i \mid x_0)$&#10;&#10;&#10;&#10;\end{document}"/>
  <p:tag name="IGUANATEXSIZE" val="28"/>
  <p:tag name="IGUANATEXCURSOR" val="106"/>
  <p:tag name="TRANSPARENCY" val="True"/>
  <p:tag name="LATEXENGINEID" val="0"/>
  <p:tag name="TEMPFOLDER" val="/Users/jasonpacheco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A1AC6B8E-C170-49CD-B21A-090A14A51F9F}" vid="{2C06D84A-BF38-4287-9F96-FCAE6B31AB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pachecoj_template</Template>
  <TotalTime>12822</TotalTime>
  <Words>1090</Words>
  <Application>Microsoft Macintosh PowerPoint</Application>
  <PresentationFormat>Widescreen</PresentationFormat>
  <Paragraphs>137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Wingdings</vt:lpstr>
      <vt:lpstr>Office Theme</vt:lpstr>
      <vt:lpstr>The Principles of Diffusion Models: From Origins to Advances</vt:lpstr>
      <vt:lpstr>Autoencoder</vt:lpstr>
      <vt:lpstr>Learning</vt:lpstr>
      <vt:lpstr>Variational Autoencoder</vt:lpstr>
      <vt:lpstr>Construction of the Decoder (Generator)</vt:lpstr>
      <vt:lpstr>PowerPoint Presentation</vt:lpstr>
      <vt:lpstr>Construction of the Encoder (Inference Network)</vt:lpstr>
      <vt:lpstr>Training the Evidence Lower Bound (ELBO)</vt:lpstr>
      <vt:lpstr>Proof of ELBO</vt:lpstr>
      <vt:lpstr>Information-Theoretic View</vt:lpstr>
      <vt:lpstr>Information-Theoretic View</vt:lpstr>
      <vt:lpstr>Information-Theoretic View</vt:lpstr>
      <vt:lpstr>Gaussian VAE</vt:lpstr>
      <vt:lpstr>Drawbacks of Standard VAE: Blurry Generation</vt:lpstr>
      <vt:lpstr>Drawbacks of Standard VAE: Blurry Generation</vt:lpstr>
      <vt:lpstr>Hierarchical VAEs</vt:lpstr>
      <vt:lpstr>Hierarchical VAEs</vt:lpstr>
      <vt:lpstr>HVAEs ELBO</vt:lpstr>
      <vt:lpstr>Hierarchical VAEs</vt:lpstr>
      <vt:lpstr>Can’t we just use deeper encoder / decoder in VAE?</vt:lpstr>
      <vt:lpstr>Posterior Collapse</vt:lpstr>
      <vt:lpstr>Denoising Diffusion Probabilistic Model (DDPM)</vt:lpstr>
      <vt:lpstr>Forward Process (Fixed Encoder)</vt:lpstr>
      <vt:lpstr>Forward Process (Fixed Encoder)</vt:lpstr>
      <vt:lpstr>Reverse Denoising Process (Learnable Decoder)</vt:lpstr>
      <vt:lpstr>Overview: Modeling and Training Objective</vt:lpstr>
      <vt:lpstr>Overcoming Intractability with Conditioning</vt:lpstr>
      <vt:lpstr>PowerPoint Presentation</vt:lpstr>
      <vt:lpstr>PowerPoint Presentation</vt:lpstr>
      <vt:lpstr>Modeling the Reverse Transition Kernel</vt:lpstr>
      <vt:lpstr>Modeling the Reverse Transition Kernel</vt:lpstr>
      <vt:lpstr>Practical Choice of Prediction Loss</vt:lpstr>
      <vt:lpstr>Practical Choice of Prediction Loss</vt:lpstr>
      <vt:lpstr>Practical Choice of Prediction Loss</vt:lpstr>
      <vt:lpstr>Simplified Loss with 𝜖-Prediction</vt:lpstr>
      <vt:lpstr>Simplified Loss with 𝜖-Prediction</vt:lpstr>
      <vt:lpstr>DDPM’s ELBO</vt:lpstr>
      <vt:lpstr>PowerPoint Presentation</vt:lpstr>
      <vt:lpstr>DDPMs Elbo</vt:lpstr>
      <vt:lpstr>Sampling</vt:lpstr>
      <vt:lpstr>Algorithm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CSC535: Probabilistic Graphical Models </dc:title>
  <dc:creator>Jason Pacheco</dc:creator>
  <cp:lastModifiedBy>Pacheco, Jason - (pachecoj)</cp:lastModifiedBy>
  <cp:revision>156</cp:revision>
  <dcterms:created xsi:type="dcterms:W3CDTF">2020-08-23T19:37:57Z</dcterms:created>
  <dcterms:modified xsi:type="dcterms:W3CDTF">2026-02-13T00:32:03Z</dcterms:modified>
</cp:coreProperties>
</file>